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gif>
</file>

<file path=ppt/media/image1.png>
</file>

<file path=ppt/media/image2.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gif"/></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gif"/></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Extreme Weather Prediction using Deep Learning"/>
          <p:cNvSpPr txBox="1"/>
          <p:nvPr>
            <p:ph type="ctrTitle"/>
          </p:nvPr>
        </p:nvSpPr>
        <p:spPr>
          <a:prstGeom prst="rect">
            <a:avLst/>
          </a:prstGeom>
        </p:spPr>
        <p:txBody>
          <a:bodyPr/>
          <a:lstStyle>
            <a:lvl1pPr defTabSz="467359">
              <a:defRPr b="1" sz="6400">
                <a:latin typeface="Palatino"/>
                <a:ea typeface="Palatino"/>
                <a:cs typeface="Palatino"/>
                <a:sym typeface="Palatino"/>
              </a:defRPr>
            </a:lvl1pPr>
          </a:lstStyle>
          <a:p>
            <a:pPr/>
            <a:r>
              <a:t>Extreme Weather Prediction using Deep Learning</a:t>
            </a:r>
          </a:p>
        </p:txBody>
      </p:sp>
      <p:sp>
        <p:nvSpPr>
          <p:cNvPr id="120" name="Yash Thesia, Vidhey Oza"/>
          <p:cNvSpPr txBox="1"/>
          <p:nvPr>
            <p:ph type="subTitle" sz="quarter" idx="1"/>
          </p:nvPr>
        </p:nvSpPr>
        <p:spPr>
          <a:xfrm>
            <a:off x="1270000" y="5035550"/>
            <a:ext cx="10464800" cy="1130300"/>
          </a:xfrm>
          <a:prstGeom prst="rect">
            <a:avLst/>
          </a:prstGeom>
        </p:spPr>
        <p:txBody>
          <a:bodyPr/>
          <a:lstStyle>
            <a:lvl1pPr>
              <a:defRPr>
                <a:latin typeface="Palatino"/>
                <a:ea typeface="Palatino"/>
                <a:cs typeface="Palatino"/>
                <a:sym typeface="Palatino"/>
              </a:defRPr>
            </a:lvl1pPr>
          </a:lstStyle>
          <a:p>
            <a:pPr/>
            <a:r>
              <a:t>Yash Thesia, Vidhey Oza</a:t>
            </a:r>
          </a:p>
        </p:txBody>
      </p:sp>
      <p:sp>
        <p:nvSpPr>
          <p:cNvPr id="121" name="Under Dr. Priyank Thakkar…"/>
          <p:cNvSpPr txBox="1"/>
          <p:nvPr/>
        </p:nvSpPr>
        <p:spPr>
          <a:xfrm>
            <a:off x="581414" y="6723257"/>
            <a:ext cx="3570537" cy="2540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a:latin typeface="Palatino"/>
                <a:ea typeface="Palatino"/>
                <a:cs typeface="Palatino"/>
                <a:sym typeface="Palatino"/>
              </a:defRPr>
            </a:pPr>
            <a:r>
              <a:rPr sz="1200"/>
              <a:t>Under</a:t>
            </a:r>
            <a:r>
              <a:t> </a:t>
            </a:r>
            <a:r>
              <a:rPr b="1"/>
              <a:t>Dr. Priyank Thakkar</a:t>
            </a:r>
            <a:endParaRPr b="1"/>
          </a:p>
          <a:p>
            <a:pPr algn="l" defTabSz="457200">
              <a:lnSpc>
                <a:spcPts val="3900"/>
              </a:lnSpc>
              <a:defRPr b="0">
                <a:solidFill>
                  <a:srgbClr val="222222"/>
                </a:solidFill>
                <a:latin typeface="Palatino"/>
                <a:ea typeface="Palatino"/>
                <a:cs typeface="Palatino"/>
                <a:sym typeface="Palatino"/>
              </a:defRPr>
            </a:pPr>
            <a:r>
              <a:t>Associate Professor,</a:t>
            </a:r>
          </a:p>
          <a:p>
            <a:pPr algn="l" defTabSz="457200">
              <a:lnSpc>
                <a:spcPts val="3900"/>
              </a:lnSpc>
              <a:defRPr b="0">
                <a:solidFill>
                  <a:srgbClr val="222222"/>
                </a:solidFill>
                <a:latin typeface="Palatino"/>
                <a:ea typeface="Palatino"/>
                <a:cs typeface="Palatino"/>
                <a:sym typeface="Palatino"/>
              </a:defRPr>
            </a:pPr>
            <a:r>
              <a:t>CSE Department, </a:t>
            </a:r>
          </a:p>
          <a:p>
            <a:pPr algn="l" defTabSz="457200">
              <a:lnSpc>
                <a:spcPts val="3900"/>
              </a:lnSpc>
              <a:defRPr b="0">
                <a:solidFill>
                  <a:srgbClr val="222222"/>
                </a:solidFill>
                <a:latin typeface="Palatino"/>
                <a:ea typeface="Palatino"/>
                <a:cs typeface="Palatino"/>
                <a:sym typeface="Palatino"/>
              </a:defRPr>
            </a:pPr>
            <a:r>
              <a:t>Institute of Technology,</a:t>
            </a:r>
          </a:p>
          <a:p>
            <a:pPr algn="l" defTabSz="457200">
              <a:lnSpc>
                <a:spcPts val="3900"/>
              </a:lnSpc>
              <a:defRPr b="0">
                <a:solidFill>
                  <a:srgbClr val="222222"/>
                </a:solidFill>
                <a:latin typeface="Palatino"/>
                <a:ea typeface="Palatino"/>
                <a:cs typeface="Palatino"/>
                <a:sym typeface="Palatino"/>
              </a:defRPr>
            </a:pPr>
            <a:r>
              <a:t>Nirma University.</a:t>
            </a:r>
          </a:p>
        </p:txBody>
      </p:sp>
      <p:sp>
        <p:nvSpPr>
          <p:cNvPr id="122" name="Under Dr. Nitant Dube…"/>
          <p:cNvSpPr txBox="1"/>
          <p:nvPr/>
        </p:nvSpPr>
        <p:spPr>
          <a:xfrm>
            <a:off x="9056629" y="6710557"/>
            <a:ext cx="3738266" cy="2565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b="0">
                <a:latin typeface="Palatino"/>
                <a:ea typeface="Palatino"/>
                <a:cs typeface="Palatino"/>
                <a:sym typeface="Palatino"/>
              </a:defRPr>
            </a:pPr>
            <a:r>
              <a:rPr sz="1200"/>
              <a:t>Under</a:t>
            </a:r>
            <a:r>
              <a:t> </a:t>
            </a:r>
            <a:r>
              <a:rPr b="1"/>
              <a:t>Dr. Nitant Dube</a:t>
            </a:r>
            <a:endParaRPr b="1"/>
          </a:p>
          <a:p>
            <a:pPr algn="l" defTabSz="457200">
              <a:lnSpc>
                <a:spcPts val="5600"/>
              </a:lnSpc>
              <a:spcBef>
                <a:spcPts val="200"/>
              </a:spcBef>
              <a:defRPr b="0">
                <a:solidFill>
                  <a:srgbClr val="000000">
                    <a:alpha val="90196"/>
                  </a:srgbClr>
                </a:solidFill>
                <a:latin typeface="Palatino"/>
                <a:ea typeface="Palatino"/>
                <a:cs typeface="Palatino"/>
                <a:sym typeface="Palatino"/>
              </a:defRPr>
            </a:pPr>
            <a:r>
              <a:t>Scientist/Engineer</a:t>
            </a:r>
          </a:p>
          <a:p>
            <a:pPr algn="l" defTabSz="457200">
              <a:lnSpc>
                <a:spcPts val="5600"/>
              </a:lnSpc>
              <a:spcBef>
                <a:spcPts val="200"/>
              </a:spcBef>
              <a:defRPr b="0">
                <a:solidFill>
                  <a:srgbClr val="000000">
                    <a:alpha val="90196"/>
                  </a:srgbClr>
                </a:solidFill>
                <a:latin typeface="Palatino"/>
                <a:ea typeface="Palatino"/>
                <a:cs typeface="Palatino"/>
                <a:sym typeface="Palatino"/>
              </a:defRPr>
            </a:pPr>
            <a:r>
              <a:t>Space Applications Centre</a:t>
            </a:r>
          </a:p>
          <a:p>
            <a:pPr algn="l" defTabSz="457200">
              <a:lnSpc>
                <a:spcPts val="5600"/>
              </a:lnSpc>
              <a:spcBef>
                <a:spcPts val="200"/>
              </a:spcBef>
              <a:defRPr b="0">
                <a:solidFill>
                  <a:srgbClr val="000000">
                    <a:alpha val="90196"/>
                  </a:srgbClr>
                </a:solidFill>
                <a:latin typeface="Palatino"/>
                <a:ea typeface="Palatino"/>
                <a:cs typeface="Palatino"/>
                <a:sym typeface="Palatino"/>
              </a:defRPr>
            </a:pPr>
            <a:r>
              <a:t>ISRO</a:t>
            </a:r>
          </a:p>
          <a:p>
            <a:pPr algn="l" defTabSz="457200">
              <a:lnSpc>
                <a:spcPts val="5300"/>
              </a:lnSpc>
              <a:spcBef>
                <a:spcPts val="200"/>
              </a:spcBef>
              <a:defRPr b="0" sz="2160">
                <a:solidFill>
                  <a:srgbClr val="000000">
                    <a:alpha val="90196"/>
                  </a:srgbClr>
                </a:solidFill>
                <a:latin typeface="Palatino"/>
                <a:ea typeface="Palatino"/>
                <a:cs typeface="Palatino"/>
                <a:sym typeface="Palatino"/>
              </a:defRPr>
            </a:pPr>
          </a:p>
        </p:txBody>
      </p:sp>
      <p:sp>
        <p:nvSpPr>
          <p:cNvPr id="123" name="Yash Thesia : 15BCE126 , Vidhey Oza : 15BCE130"/>
          <p:cNvSpPr txBox="1"/>
          <p:nvPr/>
        </p:nvSpPr>
        <p:spPr>
          <a:xfrm>
            <a:off x="4529125" y="9025539"/>
            <a:ext cx="3946550"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1400">
                <a:latin typeface="Palatino"/>
                <a:ea typeface="Palatino"/>
                <a:cs typeface="Palatino"/>
                <a:sym typeface="Palatino"/>
              </a:defRPr>
            </a:lvl1pPr>
          </a:lstStyle>
          <a:p>
            <a:pPr/>
            <a:r>
              <a:t>Yash Thesia : 15BCE126 , Vidhey Oza : 15BCE130</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References"/>
          <p:cNvSpPr txBox="1"/>
          <p:nvPr>
            <p:ph type="title"/>
          </p:nvPr>
        </p:nvSpPr>
        <p:spPr>
          <a:prstGeom prst="rect">
            <a:avLst/>
          </a:prstGeom>
        </p:spPr>
        <p:txBody>
          <a:bodyPr/>
          <a:lstStyle>
            <a:lvl1pPr>
              <a:defRPr b="1">
                <a:latin typeface="Palatino"/>
                <a:ea typeface="Palatino"/>
                <a:cs typeface="Palatino"/>
                <a:sym typeface="Palatino"/>
              </a:defRPr>
            </a:lvl1pPr>
          </a:lstStyle>
          <a:p>
            <a:pPr/>
            <a:r>
              <a:t>References </a:t>
            </a:r>
          </a:p>
        </p:txBody>
      </p:sp>
      <p:sp>
        <p:nvSpPr>
          <p:cNvPr id="155" name="Xingjian, S. H. I., et al. &quot;Convolutional LSTM network: A machine learning approach for precipitation nowcasting.&quot; Advances in neural information processing systems. 2015.…"/>
          <p:cNvSpPr txBox="1"/>
          <p:nvPr>
            <p:ph type="body" idx="1"/>
          </p:nvPr>
        </p:nvSpPr>
        <p:spPr>
          <a:prstGeom prst="rect">
            <a:avLst/>
          </a:prstGeom>
        </p:spPr>
        <p:txBody>
          <a:bodyPr/>
          <a:lstStyle/>
          <a:p>
            <a:pPr marL="349250" indent="-349250" defTabSz="321310">
              <a:spcBef>
                <a:spcPts val="2300"/>
              </a:spcBef>
              <a:buSzPct val="100000"/>
              <a:buAutoNum type="arabicParenBoth" startAt="1"/>
              <a:defRPr sz="1760">
                <a:latin typeface="Palatino"/>
                <a:ea typeface="Palatino"/>
                <a:cs typeface="Palatino"/>
                <a:sym typeface="Palatino"/>
              </a:defRPr>
            </a:pPr>
            <a:r>
              <a:t>Xingjian, S. H. I., et al. "Convolutional LSTM network: A machine learning approach for precipitation nowcasting." </a:t>
            </a:r>
            <a:r>
              <a:rPr i="1"/>
              <a:t>Advances in neural information processing systems</a:t>
            </a:r>
            <a:r>
              <a:t>. 2015.</a:t>
            </a:r>
          </a:p>
          <a:p>
            <a:pPr marL="349250" indent="-349250" defTabSz="321310">
              <a:spcBef>
                <a:spcPts val="2300"/>
              </a:spcBef>
              <a:buSzPct val="100000"/>
              <a:buAutoNum type="arabicParenBoth" startAt="1"/>
              <a:defRPr sz="1760">
                <a:latin typeface="Palatino"/>
                <a:ea typeface="Palatino"/>
                <a:cs typeface="Palatino"/>
                <a:sym typeface="Palatino"/>
              </a:defRPr>
            </a:pPr>
            <a:r>
              <a:t>Ghaderi, Amir, Borhan M. Sanandaji, and Faezeh Ghaderi. "Deep forecast: deep learning-based spatio-temporal forecasting." </a:t>
            </a:r>
            <a:r>
              <a:rPr i="1"/>
              <a:t>arXiv preprint arXiv:1707.08110</a:t>
            </a:r>
            <a:r>
              <a:t> (2017).</a:t>
            </a:r>
          </a:p>
          <a:p>
            <a:pPr marL="349250" indent="-349250" defTabSz="321310">
              <a:spcBef>
                <a:spcPts val="2300"/>
              </a:spcBef>
              <a:buSzPct val="100000"/>
              <a:buAutoNum type="arabicParenBoth" startAt="1"/>
              <a:defRPr sz="1760">
                <a:latin typeface="Palatino"/>
                <a:ea typeface="Palatino"/>
                <a:cs typeface="Palatino"/>
                <a:sym typeface="Palatino"/>
              </a:defRPr>
            </a:pPr>
            <a:r>
              <a:t>Zhuang, W. Y., and Wei Ding. "Long-lead prediction of extreme precipitation cluster via a spatiotemporal convolutional neural network." </a:t>
            </a:r>
            <a:r>
              <a:rPr i="1"/>
              <a:t>Proceedings of the 6th International Workshop on Climate Informatics: CI</a:t>
            </a:r>
            <a:r>
              <a:t>. 2016.</a:t>
            </a:r>
          </a:p>
          <a:p>
            <a:pPr marL="349250" indent="-349250" defTabSz="321310">
              <a:spcBef>
                <a:spcPts val="2300"/>
              </a:spcBef>
              <a:buSzPct val="100000"/>
              <a:buAutoNum type="arabicParenBoth" startAt="1"/>
              <a:defRPr sz="1760">
                <a:latin typeface="Palatino"/>
                <a:ea typeface="Palatino"/>
                <a:cs typeface="Palatino"/>
                <a:sym typeface="Palatino"/>
              </a:defRPr>
            </a:pPr>
            <a:r>
              <a:t>Liu, Yunjie, et al. "Application of deep convolutional neural networks for detecting extreme weather in climate datasets." </a:t>
            </a:r>
            <a:r>
              <a:rPr i="1"/>
              <a:t>arXiv preprint arXiv:1605.01156</a:t>
            </a:r>
            <a:r>
              <a:t>(2016).</a:t>
            </a:r>
          </a:p>
          <a:p>
            <a:pPr marL="349250" indent="-349250" defTabSz="321310">
              <a:spcBef>
                <a:spcPts val="2300"/>
              </a:spcBef>
              <a:buSzPct val="100000"/>
              <a:buAutoNum type="arabicParenBoth" startAt="1"/>
              <a:defRPr sz="1760">
                <a:latin typeface="Palatino"/>
                <a:ea typeface="Palatino"/>
                <a:cs typeface="Palatino"/>
                <a:sym typeface="Palatino"/>
              </a:defRPr>
            </a:pPr>
            <a:r>
              <a:t>Grover, Aditya, Ashish Kapoor, and Eric Horvitz. "A deep hybrid model for weather forecasting." </a:t>
            </a:r>
            <a:r>
              <a:t>Proceedings of the 21th ACM SIGKDD International Conference on Knowledge Discovery and Data Mining</a:t>
            </a:r>
            <a:r>
              <a:t>. ACM, 2015.</a:t>
            </a:r>
          </a:p>
          <a:p>
            <a:pPr marL="349250" indent="-349250" defTabSz="321310">
              <a:spcBef>
                <a:spcPts val="2300"/>
              </a:spcBef>
              <a:buSzPct val="100000"/>
              <a:buAutoNum type="arabicParenBoth" startAt="1"/>
              <a:defRPr sz="1760">
                <a:latin typeface="Palatino"/>
                <a:ea typeface="Palatino"/>
                <a:cs typeface="Palatino"/>
                <a:sym typeface="Palatino"/>
              </a:defRPr>
            </a:pPr>
            <a:r>
              <a:t>B. Klein, L. Wolf and Y. Afek, "A Dynamic Convolutional Layer for short rangeweather prediction," 2015 IEEE Conference on Computer Vision and Pattern Recognition (CVPR), Boston, MA, 2015, pp. 4840-4848.</a:t>
            </a:r>
          </a:p>
          <a:p>
            <a:pPr marL="349250" indent="-349250" defTabSz="321310">
              <a:spcBef>
                <a:spcPts val="2300"/>
              </a:spcBef>
              <a:buSzPct val="100000"/>
              <a:buAutoNum type="arabicParenBoth" startAt="1"/>
              <a:defRPr sz="1760">
                <a:latin typeface="Palatino"/>
                <a:ea typeface="Palatino"/>
                <a:cs typeface="Palatino"/>
                <a:sym typeface="Palatino"/>
              </a:defRPr>
            </a:pPr>
            <a:r>
              <a:t>Zaytar, Mohamed Akram, and Chaker El Amrani. "Sequence to sequence weather forecasting with long short term memory recurrent neural networks." Int J Comput Appl 143.11 (2016).</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References"/>
          <p:cNvSpPr txBox="1"/>
          <p:nvPr>
            <p:ph type="title"/>
          </p:nvPr>
        </p:nvSpPr>
        <p:spPr>
          <a:prstGeom prst="rect">
            <a:avLst/>
          </a:prstGeom>
        </p:spPr>
        <p:txBody>
          <a:bodyPr/>
          <a:lstStyle>
            <a:lvl1pPr>
              <a:defRPr b="1">
                <a:latin typeface="Palatino"/>
                <a:ea typeface="Palatino"/>
                <a:cs typeface="Palatino"/>
                <a:sym typeface="Palatino"/>
              </a:defRPr>
            </a:lvl1pPr>
          </a:lstStyle>
          <a:p>
            <a:pPr/>
            <a:r>
              <a:t>References </a:t>
            </a:r>
          </a:p>
        </p:txBody>
      </p:sp>
      <p:sp>
        <p:nvSpPr>
          <p:cNvPr id="158" name="Salman, Afan Galih, Bayu Kanigoro, and Yaya Heryadi. &quot;Weather forecasting using deep learning techniques.&quot; Advanced Computer Science and Information Systems (ICACSIS), 2015 International Conference on. IEEE, 2015.…"/>
          <p:cNvSpPr txBox="1"/>
          <p:nvPr>
            <p:ph type="body" idx="1"/>
          </p:nvPr>
        </p:nvSpPr>
        <p:spPr>
          <a:prstGeom prst="rect">
            <a:avLst/>
          </a:prstGeom>
        </p:spPr>
        <p:txBody>
          <a:bodyPr/>
          <a:lstStyle/>
          <a:p>
            <a:pPr marL="459866" indent="-388619" defTabSz="297941">
              <a:lnSpc>
                <a:spcPct val="90000"/>
              </a:lnSpc>
              <a:spcBef>
                <a:spcPts val="1000"/>
              </a:spcBef>
              <a:buClr>
                <a:srgbClr val="222222"/>
              </a:buClr>
              <a:buSzPct val="100000"/>
              <a:buFont typeface="Times New Roman"/>
              <a:buAutoNum type="arabicParenBoth" startAt="8"/>
              <a:defRPr sz="1632">
                <a:latin typeface="Palatino"/>
                <a:ea typeface="Palatino"/>
                <a:cs typeface="Palatino"/>
                <a:sym typeface="Palatino"/>
              </a:defRPr>
            </a:pPr>
            <a:r>
              <a:t>Salman, Afan Galih, Bayu Kanigoro, and Yaya Heryadi. "Weather forecasting using deep learning techniques." Advanced Computer Science and Information Systems (ICACSIS), 2015 International Conference on. IEEE, 2015.</a:t>
            </a:r>
          </a:p>
          <a:p>
            <a:pPr marL="459866" indent="-388619" defTabSz="297941">
              <a:lnSpc>
                <a:spcPct val="90000"/>
              </a:lnSpc>
              <a:spcBef>
                <a:spcPts val="1000"/>
              </a:spcBef>
              <a:buClr>
                <a:srgbClr val="222222"/>
              </a:buClr>
              <a:buSzPct val="100000"/>
              <a:buFont typeface="Times New Roman"/>
              <a:buAutoNum type="arabicParenBoth" startAt="8"/>
              <a:defRPr sz="1632">
                <a:latin typeface="Palatino"/>
                <a:ea typeface="Palatino"/>
                <a:cs typeface="Palatino"/>
                <a:sym typeface="Palatino"/>
              </a:defRPr>
            </a:pPr>
            <a:r>
              <a:t>Grover, Aditya, Ashish Kapoor, and Eric Horvitz. "A deep hybrid model for weather forecasting." Proceedings of the 21th ACM SIGKDD International Conference on Knowledge Discovery and Data Mining. ACM, 2015.</a:t>
            </a:r>
          </a:p>
          <a:p>
            <a:pPr marL="459866" indent="-388619" defTabSz="297941">
              <a:lnSpc>
                <a:spcPct val="90000"/>
              </a:lnSpc>
              <a:spcBef>
                <a:spcPts val="1000"/>
              </a:spcBef>
              <a:buClr>
                <a:srgbClr val="222222"/>
              </a:buClr>
              <a:buSzPct val="100000"/>
              <a:buFont typeface="Times New Roman"/>
              <a:buAutoNum type="arabicParenBoth" startAt="8"/>
              <a:defRPr sz="1632">
                <a:latin typeface="Palatino"/>
                <a:ea typeface="Palatino"/>
                <a:cs typeface="Palatino"/>
                <a:sym typeface="Palatino"/>
              </a:defRPr>
            </a:pPr>
            <a:r>
              <a:t>Hossain, Moinul, et al. "Forecasting the weather of Nevada: A deep learning approach." Neural Networks (IJCNN), 2015 International Joint Conference on. IEEE, 2015.</a:t>
            </a:r>
          </a:p>
          <a:p>
            <a:pPr marL="459866" indent="-388619" defTabSz="297941">
              <a:lnSpc>
                <a:spcPct val="90000"/>
              </a:lnSpc>
              <a:spcBef>
                <a:spcPts val="1000"/>
              </a:spcBef>
              <a:buClr>
                <a:srgbClr val="222222"/>
              </a:buClr>
              <a:buSzPct val="100000"/>
              <a:buFont typeface="Times New Roman"/>
              <a:buAutoNum type="arabicParenBoth" startAt="8"/>
              <a:defRPr sz="1632">
                <a:latin typeface="Palatino"/>
                <a:ea typeface="Palatino"/>
                <a:cs typeface="Palatino"/>
                <a:sym typeface="Palatino"/>
              </a:defRPr>
            </a:pPr>
            <a:r>
              <a:t>Salman, Afan Galih, et al. "Weather Forecasting Using Merged Long Short-term Memory Model." Bulletin of Electrical Engineering and Informatics 7.3 (2018): 377-385.</a:t>
            </a:r>
          </a:p>
          <a:p>
            <a:pPr marL="459866" indent="-388619" defTabSz="297941">
              <a:lnSpc>
                <a:spcPct val="90000"/>
              </a:lnSpc>
              <a:spcBef>
                <a:spcPts val="1000"/>
              </a:spcBef>
              <a:buClr>
                <a:srgbClr val="222222"/>
              </a:buClr>
              <a:buSzPct val="100000"/>
              <a:buFont typeface="Times New Roman"/>
              <a:buAutoNum type="arabicParenBoth" startAt="8"/>
              <a:defRPr sz="1632">
                <a:latin typeface="Palatino"/>
                <a:ea typeface="Palatino"/>
                <a:cs typeface="Palatino"/>
                <a:sym typeface="Palatino"/>
              </a:defRPr>
            </a:pPr>
            <a:r>
              <a:t>Nhita, Fhira, Deni Saepudin, and Untari Novia Wisesty. "Comparative Study of Moving Average on Rainfall Time Series Data for Rainfall Forecasting Based on Evolving Neural Network Classifier." Computational and Business Intelligence (ISCBI), 2015 3rd International Symposium on. IEEE, 2015.</a:t>
            </a:r>
          </a:p>
          <a:p>
            <a:pPr marL="459866" indent="-388619" defTabSz="297941">
              <a:lnSpc>
                <a:spcPct val="90000"/>
              </a:lnSpc>
              <a:spcBef>
                <a:spcPts val="1000"/>
              </a:spcBef>
              <a:buClr>
                <a:srgbClr val="222222"/>
              </a:buClr>
              <a:buSzPct val="100000"/>
              <a:buFont typeface="Times New Roman"/>
              <a:buAutoNum type="arabicParenBoth" startAt="8"/>
              <a:defRPr sz="1632">
                <a:latin typeface="Palatino"/>
                <a:ea typeface="Palatino"/>
                <a:cs typeface="Palatino"/>
                <a:sym typeface="Palatino"/>
              </a:defRPr>
            </a:pPr>
            <a:r>
              <a:t>P. Darji, Mohini &amp; Dabhi, Vipul &amp; Prajapati, Harshadkumar. (2015). Rainfall forecasting using neural network: A survey. 10.1109/ICACEA.2015.7164782. </a:t>
            </a:r>
          </a:p>
          <a:p>
            <a:pPr marL="459866" indent="-388619" defTabSz="297941">
              <a:lnSpc>
                <a:spcPct val="90000"/>
              </a:lnSpc>
              <a:spcBef>
                <a:spcPts val="1000"/>
              </a:spcBef>
              <a:buClr>
                <a:srgbClr val="222222"/>
              </a:buClr>
              <a:buSzPct val="100000"/>
              <a:buFont typeface="Times New Roman"/>
              <a:buAutoNum type="arabicParenBoth" startAt="8"/>
              <a:defRPr sz="1632">
                <a:latin typeface="Palatino"/>
                <a:ea typeface="Palatino"/>
                <a:cs typeface="Palatino"/>
                <a:sym typeface="Palatino"/>
              </a:defRPr>
            </a:pPr>
            <a:r>
              <a:t>Zhang, Xike, et al. "A Novel Hybrid Data-Driven Model for Daily Land Surface Temperature Forecasting Using Long Short-Term Memory Neural Network Based on Ensemble Empirical Mode Decomposition." International journal of environmental research and public health 15.5 (2018): 1032.</a:t>
            </a:r>
          </a:p>
          <a:p>
            <a:pPr marL="459866" indent="-388619" defTabSz="297941">
              <a:lnSpc>
                <a:spcPct val="90000"/>
              </a:lnSpc>
              <a:spcBef>
                <a:spcPts val="1000"/>
              </a:spcBef>
              <a:buClr>
                <a:srgbClr val="222222"/>
              </a:buClr>
              <a:buSzPct val="100000"/>
              <a:buFont typeface="Times New Roman"/>
              <a:buAutoNum type="arabicParenBoth" startAt="8"/>
              <a:defRPr sz="1632">
                <a:latin typeface="Palatino"/>
                <a:ea typeface="Palatino"/>
                <a:cs typeface="Palatino"/>
                <a:sym typeface="Palatino"/>
              </a:defRPr>
            </a:pPr>
            <a:r>
              <a:t>Karim, Fazle, et al. "LSTM fully convolutional networks for time series classification." IEEE Access 6 (2018): 1662-1669. </a:t>
            </a:r>
          </a:p>
          <a:p>
            <a:pPr marL="459866" indent="-388619" defTabSz="297941">
              <a:lnSpc>
                <a:spcPct val="90000"/>
              </a:lnSpc>
              <a:spcBef>
                <a:spcPts val="1000"/>
              </a:spcBef>
              <a:buClr>
                <a:srgbClr val="222222"/>
              </a:buClr>
              <a:buSzPct val="100000"/>
              <a:buFont typeface="Times New Roman"/>
              <a:buAutoNum type="arabicParenBoth" startAt="8"/>
              <a:defRPr sz="1632">
                <a:latin typeface="Palatino"/>
                <a:ea typeface="Palatino"/>
                <a:cs typeface="Palatino"/>
                <a:sym typeface="Palatino"/>
              </a:defRPr>
            </a:pPr>
            <a:r>
              <a:t>Kim, Seongchan, et al. "DeepRain: ConvLSTM Network for Precipitation Prediction using Multichannel Radar Data." arXiv preprint arXiv:1711.02316 (2017).</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Internship Details"/>
          <p:cNvSpPr txBox="1"/>
          <p:nvPr>
            <p:ph type="title"/>
          </p:nvPr>
        </p:nvSpPr>
        <p:spPr>
          <a:prstGeom prst="rect">
            <a:avLst/>
          </a:prstGeom>
        </p:spPr>
        <p:txBody>
          <a:bodyPr/>
          <a:lstStyle>
            <a:lvl1pPr>
              <a:defRPr b="1">
                <a:latin typeface="Palatino"/>
                <a:ea typeface="Palatino"/>
                <a:cs typeface="Palatino"/>
                <a:sym typeface="Palatino"/>
              </a:defRPr>
            </a:lvl1pPr>
          </a:lstStyle>
          <a:p>
            <a:pPr/>
            <a:r>
              <a:t>Internship Details</a:t>
            </a:r>
          </a:p>
        </p:txBody>
      </p:sp>
      <p:sp>
        <p:nvSpPr>
          <p:cNvPr id="126" name="Organisation : Indian Space Research Organisation (ISRO)…"/>
          <p:cNvSpPr txBox="1"/>
          <p:nvPr>
            <p:ph type="body" idx="4294967295"/>
          </p:nvPr>
        </p:nvSpPr>
        <p:spPr>
          <a:prstGeom prst="rect">
            <a:avLst/>
          </a:prstGeom>
        </p:spPr>
        <p:txBody>
          <a:bodyPr anchor="t"/>
          <a:lstStyle/>
          <a:p>
            <a:pPr>
              <a:defRPr>
                <a:latin typeface="Palatino"/>
                <a:ea typeface="Palatino"/>
                <a:cs typeface="Palatino"/>
                <a:sym typeface="Palatino"/>
              </a:defRPr>
            </a:pPr>
            <a:r>
              <a:rPr b="1"/>
              <a:t>Organisation</a:t>
            </a:r>
            <a:r>
              <a:t> : Indian Space Research Organisation (ISRO)</a:t>
            </a:r>
          </a:p>
          <a:p>
            <a:pPr>
              <a:defRPr>
                <a:latin typeface="Palatino"/>
                <a:ea typeface="Palatino"/>
                <a:cs typeface="Palatino"/>
                <a:sym typeface="Palatino"/>
              </a:defRPr>
            </a:pPr>
            <a:r>
              <a:rPr b="1"/>
              <a:t>Program</a:t>
            </a:r>
            <a:r>
              <a:t> : SMART (Satellite Meteorology and OceAnography Research and Training)</a:t>
            </a:r>
          </a:p>
          <a:p>
            <a:pPr>
              <a:defRPr>
                <a:latin typeface="Palatino"/>
                <a:ea typeface="Palatino"/>
                <a:cs typeface="Palatino"/>
                <a:sym typeface="Palatino"/>
              </a:defRPr>
            </a:pPr>
            <a:r>
              <a:rPr b="1"/>
              <a:t>Location</a:t>
            </a:r>
            <a:r>
              <a:t> : Bopal, Ahmedabad, Gujarat</a:t>
            </a:r>
          </a:p>
          <a:p>
            <a:pPr>
              <a:defRPr>
                <a:latin typeface="Palatino"/>
                <a:ea typeface="Palatino"/>
                <a:cs typeface="Palatino"/>
                <a:sym typeface="Palatino"/>
              </a:defRPr>
            </a:pPr>
            <a:r>
              <a:rPr b="1"/>
              <a:t>Internship Definition</a:t>
            </a:r>
            <a:r>
              <a:t> : Extreme weather prediction using deep learning techniques on Indian subcontinent feature images.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Introduction"/>
          <p:cNvSpPr txBox="1"/>
          <p:nvPr>
            <p:ph type="title"/>
          </p:nvPr>
        </p:nvSpPr>
        <p:spPr>
          <a:prstGeom prst="rect">
            <a:avLst/>
          </a:prstGeom>
        </p:spPr>
        <p:txBody>
          <a:bodyPr/>
          <a:lstStyle>
            <a:lvl1pPr>
              <a:defRPr b="1">
                <a:latin typeface="Palatino"/>
                <a:ea typeface="Palatino"/>
                <a:cs typeface="Palatino"/>
                <a:sym typeface="Palatino"/>
              </a:defRPr>
            </a:lvl1pPr>
          </a:lstStyle>
          <a:p>
            <a:pPr/>
            <a:r>
              <a:t>Introduction</a:t>
            </a:r>
          </a:p>
        </p:txBody>
      </p:sp>
      <p:sp>
        <p:nvSpPr>
          <p:cNvPr id="129" name="Sub Definition : The goal of precipitation nowcasting is to predict the future rainfall intensity in a local region over a relatively short period of time.…"/>
          <p:cNvSpPr txBox="1"/>
          <p:nvPr>
            <p:ph type="body" idx="1"/>
          </p:nvPr>
        </p:nvSpPr>
        <p:spPr>
          <a:prstGeom prst="rect">
            <a:avLst/>
          </a:prstGeom>
        </p:spPr>
        <p:txBody>
          <a:bodyPr anchor="t"/>
          <a:lstStyle/>
          <a:p>
            <a:pPr>
              <a:defRPr>
                <a:latin typeface="Palatino"/>
                <a:ea typeface="Palatino"/>
                <a:cs typeface="Palatino"/>
                <a:sym typeface="Palatino"/>
              </a:defRPr>
            </a:pPr>
            <a:r>
              <a:rPr b="1"/>
              <a:t>Sub Definition</a:t>
            </a:r>
            <a:r>
              <a:t> : The goal of precipitation nowcasting is to predict the future rainfall intensity in a local region over a relatively short period of time. </a:t>
            </a:r>
          </a:p>
          <a:p>
            <a:pPr>
              <a:defRPr>
                <a:latin typeface="Palatino"/>
                <a:ea typeface="Palatino"/>
                <a:cs typeface="Palatino"/>
                <a:sym typeface="Palatino"/>
              </a:defRPr>
            </a:pPr>
            <a:r>
              <a:rPr b="1"/>
              <a:t>Dataset</a:t>
            </a:r>
            <a:r>
              <a:t> : INSAT3D</a:t>
            </a:r>
          </a:p>
          <a:p>
            <a:pPr>
              <a:defRPr>
                <a:latin typeface="Palatino"/>
                <a:ea typeface="Palatino"/>
                <a:cs typeface="Palatino"/>
                <a:sym typeface="Palatino"/>
              </a:defRPr>
            </a:pPr>
            <a:r>
              <a:rPr b="1"/>
              <a:t>Time Interval</a:t>
            </a:r>
            <a:r>
              <a:t> : 30 mins, 1hr, 2hr … 6hrs.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Datasets used in previous research"/>
          <p:cNvSpPr txBox="1"/>
          <p:nvPr>
            <p:ph type="title"/>
          </p:nvPr>
        </p:nvSpPr>
        <p:spPr>
          <a:prstGeom prst="rect">
            <a:avLst/>
          </a:prstGeom>
        </p:spPr>
        <p:txBody>
          <a:bodyPr/>
          <a:lstStyle/>
          <a:p>
            <a:pPr defTabSz="467359">
              <a:defRPr b="1" sz="6400">
                <a:latin typeface="Times"/>
                <a:ea typeface="Times"/>
                <a:cs typeface="Times"/>
                <a:sym typeface="Times"/>
              </a:defRPr>
            </a:pPr>
            <a:r>
              <a:t>Datasets used in previous </a:t>
            </a:r>
            <a:r>
              <a:rPr>
                <a:latin typeface="Palatino"/>
                <a:ea typeface="Palatino"/>
                <a:cs typeface="Palatino"/>
                <a:sym typeface="Palatino"/>
              </a:rPr>
              <a:t>research</a:t>
            </a:r>
          </a:p>
        </p:txBody>
      </p:sp>
      <p:pic>
        <p:nvPicPr>
          <p:cNvPr id="132" name="Screenshot 2019-02-15 at 10.17.48 PM.png" descr="Screenshot 2019-02-15 at 10.17.48 PM.png"/>
          <p:cNvPicPr>
            <a:picLocks noChangeAspect="0"/>
          </p:cNvPicPr>
          <p:nvPr/>
        </p:nvPicPr>
        <p:blipFill>
          <a:blip r:embed="rId2">
            <a:extLst/>
          </a:blip>
          <a:stretch>
            <a:fillRect/>
          </a:stretch>
        </p:blipFill>
        <p:spPr>
          <a:xfrm>
            <a:off x="-65142" y="2689926"/>
            <a:ext cx="13135084" cy="544424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Dataset Details"/>
          <p:cNvSpPr txBox="1"/>
          <p:nvPr>
            <p:ph type="title"/>
          </p:nvPr>
        </p:nvSpPr>
        <p:spPr>
          <a:prstGeom prst="rect">
            <a:avLst/>
          </a:prstGeom>
        </p:spPr>
        <p:txBody>
          <a:bodyPr/>
          <a:lstStyle>
            <a:lvl1pPr>
              <a:defRPr b="1">
                <a:latin typeface="Palatino"/>
                <a:ea typeface="Palatino"/>
                <a:cs typeface="Palatino"/>
                <a:sym typeface="Palatino"/>
              </a:defRPr>
            </a:lvl1pPr>
          </a:lstStyle>
          <a:p>
            <a:pPr/>
            <a:r>
              <a:t>Dataset Details</a:t>
            </a:r>
          </a:p>
        </p:txBody>
      </p:sp>
      <p:sp>
        <p:nvSpPr>
          <p:cNvPr id="135" name="INSAT 3D module…"/>
          <p:cNvSpPr txBox="1"/>
          <p:nvPr>
            <p:ph type="body" sz="half" idx="1"/>
          </p:nvPr>
        </p:nvSpPr>
        <p:spPr>
          <a:xfrm>
            <a:off x="952500" y="2590800"/>
            <a:ext cx="5471253" cy="6286500"/>
          </a:xfrm>
          <a:prstGeom prst="rect">
            <a:avLst/>
          </a:prstGeom>
        </p:spPr>
        <p:txBody>
          <a:bodyPr anchor="t"/>
          <a:lstStyle/>
          <a:p>
            <a:pPr marL="311150" indent="-311150" defTabSz="408940">
              <a:spcBef>
                <a:spcPts val="1400"/>
              </a:spcBef>
              <a:defRPr sz="2240">
                <a:latin typeface="Palatino"/>
                <a:ea typeface="Palatino"/>
                <a:cs typeface="Palatino"/>
                <a:sym typeface="Palatino"/>
              </a:defRPr>
            </a:pPr>
            <a:r>
              <a:t>INSAT 3D module</a:t>
            </a:r>
          </a:p>
          <a:p>
            <a:pPr marL="311150" indent="-311150" defTabSz="408940">
              <a:spcBef>
                <a:spcPts val="1400"/>
              </a:spcBef>
              <a:defRPr sz="2240">
                <a:latin typeface="Palatino"/>
                <a:ea typeface="Palatino"/>
                <a:cs typeface="Palatino"/>
                <a:sym typeface="Palatino"/>
              </a:defRPr>
            </a:pPr>
            <a:r>
              <a:t>6 channel data</a:t>
            </a:r>
          </a:p>
          <a:p>
            <a:pPr marL="311150" indent="-311150" defTabSz="408940">
              <a:spcBef>
                <a:spcPts val="1400"/>
              </a:spcBef>
              <a:defRPr sz="2240">
                <a:latin typeface="Palatino"/>
                <a:ea typeface="Palatino"/>
                <a:cs typeface="Palatino"/>
                <a:sym typeface="Palatino"/>
              </a:defRPr>
            </a:pPr>
            <a:r>
              <a:t>3 levels of processing </a:t>
            </a:r>
          </a:p>
          <a:p>
            <a:pPr lvl="1" marL="622300" indent="-311150" defTabSz="408940">
              <a:spcBef>
                <a:spcPts val="1400"/>
              </a:spcBef>
              <a:defRPr sz="2240">
                <a:latin typeface="Palatino"/>
                <a:ea typeface="Palatino"/>
                <a:cs typeface="Palatino"/>
                <a:sym typeface="Palatino"/>
              </a:defRPr>
            </a:pPr>
            <a:r>
              <a:rPr b="1"/>
              <a:t>L1</a:t>
            </a:r>
            <a:r>
              <a:t>: Standard grey counts of different spectra (e.g., visible, shortwave IR, mid-wave IR)</a:t>
            </a:r>
          </a:p>
          <a:p>
            <a:pPr lvl="1" marL="622300" indent="-311150" defTabSz="408940">
              <a:spcBef>
                <a:spcPts val="1400"/>
              </a:spcBef>
              <a:defRPr sz="2240">
                <a:latin typeface="Palatino"/>
                <a:ea typeface="Palatino"/>
                <a:cs typeface="Palatino"/>
                <a:sym typeface="Palatino"/>
              </a:defRPr>
            </a:pPr>
            <a:r>
              <a:rPr b="1"/>
              <a:t>L2</a:t>
            </a:r>
            <a:r>
              <a:t>: Geo-physical products (e.g., winds, rainfall, fog)</a:t>
            </a:r>
          </a:p>
          <a:p>
            <a:pPr lvl="1" marL="622300" indent="-311150" defTabSz="408940">
              <a:spcBef>
                <a:spcPts val="1400"/>
              </a:spcBef>
              <a:defRPr sz="2240">
                <a:latin typeface="Palatino"/>
                <a:ea typeface="Palatino"/>
                <a:cs typeface="Palatino"/>
                <a:sym typeface="Palatino"/>
              </a:defRPr>
            </a:pPr>
            <a:r>
              <a:rPr b="1"/>
              <a:t>L3</a:t>
            </a:r>
            <a:r>
              <a:t>: Derived products (e.g., long-wave radiation, humidity)</a:t>
            </a:r>
          </a:p>
          <a:p>
            <a:pPr marL="311150" indent="-311150" defTabSz="408940">
              <a:spcBef>
                <a:spcPts val="1400"/>
              </a:spcBef>
              <a:defRPr sz="2240">
                <a:latin typeface="Palatino"/>
                <a:ea typeface="Palatino"/>
                <a:cs typeface="Palatino"/>
                <a:sym typeface="Palatino"/>
              </a:defRPr>
            </a:pPr>
            <a:r>
              <a:t>Preliminary work on L1C data</a:t>
            </a:r>
          </a:p>
          <a:p>
            <a:pPr lvl="1" marL="622300" indent="-311150" defTabSz="408940">
              <a:spcBef>
                <a:spcPts val="1400"/>
              </a:spcBef>
              <a:defRPr sz="2240">
                <a:latin typeface="Palatino"/>
                <a:ea typeface="Palatino"/>
                <a:cs typeface="Palatino"/>
                <a:sym typeface="Palatino"/>
              </a:defRPr>
            </a:pPr>
            <a:r>
              <a:t>Asia Sector TIR1 Brightness Temperature </a:t>
            </a:r>
          </a:p>
        </p:txBody>
      </p:sp>
      <p:pic>
        <p:nvPicPr>
          <p:cNvPr id="136" name="animation-0102aug-bw-1000x1000.gif" descr="animation-0102aug-bw-1000x1000.gif"/>
          <p:cNvPicPr>
            <a:picLocks noChangeAspect="0"/>
          </p:cNvPicPr>
          <p:nvPr/>
        </p:nvPicPr>
        <p:blipFill>
          <a:blip r:embed="rId2">
            <a:extLst/>
          </a:blip>
          <a:stretch>
            <a:fillRect/>
          </a:stretch>
        </p:blipFill>
        <p:spPr>
          <a:xfrm>
            <a:off x="6647674" y="1983633"/>
            <a:ext cx="6055856" cy="6055856"/>
          </a:xfrm>
          <a:prstGeom prst="rect">
            <a:avLst/>
          </a:prstGeom>
          <a:ln w="12700">
            <a:miter lim="400000"/>
          </a:ln>
        </p:spPr>
      </p:pic>
      <p:sp>
        <p:nvSpPr>
          <p:cNvPr id="137" name="100 images of temperature level Indian subcontinent…"/>
          <p:cNvSpPr txBox="1"/>
          <p:nvPr/>
        </p:nvSpPr>
        <p:spPr>
          <a:xfrm>
            <a:off x="7510940" y="7859197"/>
            <a:ext cx="4329324"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sz="1400">
                <a:latin typeface="Palatino"/>
                <a:ea typeface="Palatino"/>
                <a:cs typeface="Palatino"/>
                <a:sym typeface="Palatino"/>
              </a:defRPr>
            </a:pPr>
            <a:r>
              <a:t>100 images of temperature level Indian subcontinent </a:t>
            </a:r>
          </a:p>
          <a:p>
            <a:pPr>
              <a:defRPr b="0" sz="1400">
                <a:latin typeface="Palatino"/>
                <a:ea typeface="Palatino"/>
                <a:cs typeface="Palatino"/>
                <a:sym typeface="Palatino"/>
              </a:defRPr>
            </a:pPr>
            <a:r>
              <a:t>Image interval: 30 mins/image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Dataset Preprocessing"/>
          <p:cNvSpPr txBox="1"/>
          <p:nvPr>
            <p:ph type="title"/>
          </p:nvPr>
        </p:nvSpPr>
        <p:spPr>
          <a:prstGeom prst="rect">
            <a:avLst/>
          </a:prstGeom>
        </p:spPr>
        <p:txBody>
          <a:bodyPr/>
          <a:lstStyle>
            <a:lvl1pPr>
              <a:defRPr b="1">
                <a:latin typeface="Palatino"/>
                <a:ea typeface="Palatino"/>
                <a:cs typeface="Palatino"/>
                <a:sym typeface="Palatino"/>
              </a:defRPr>
            </a:lvl1pPr>
          </a:lstStyle>
          <a:p>
            <a:pPr/>
            <a:r>
              <a:t>Dataset Preprocessing</a:t>
            </a:r>
          </a:p>
        </p:txBody>
      </p:sp>
      <p:sp>
        <p:nvSpPr>
          <p:cNvPr id="140" name="Satellite calibration errors…"/>
          <p:cNvSpPr txBox="1"/>
          <p:nvPr>
            <p:ph type="body" sz="half" idx="1"/>
          </p:nvPr>
        </p:nvSpPr>
        <p:spPr>
          <a:xfrm>
            <a:off x="952500" y="2590800"/>
            <a:ext cx="5488935" cy="6286500"/>
          </a:xfrm>
          <a:prstGeom prst="rect">
            <a:avLst/>
          </a:prstGeom>
        </p:spPr>
        <p:txBody>
          <a:bodyPr/>
          <a:lstStyle/>
          <a:p>
            <a:pPr>
              <a:spcBef>
                <a:spcPts val="2000"/>
              </a:spcBef>
              <a:defRPr>
                <a:latin typeface="Palatino"/>
                <a:ea typeface="Palatino"/>
                <a:cs typeface="Palatino"/>
                <a:sym typeface="Palatino"/>
              </a:defRPr>
            </a:pPr>
            <a:r>
              <a:t>Satellite calibration errors</a:t>
            </a:r>
          </a:p>
          <a:p>
            <a:pPr>
              <a:spcBef>
                <a:spcPts val="2000"/>
              </a:spcBef>
              <a:defRPr>
                <a:latin typeface="Palatino"/>
                <a:ea typeface="Palatino"/>
                <a:cs typeface="Palatino"/>
                <a:sym typeface="Palatino"/>
              </a:defRPr>
            </a:pPr>
            <a:r>
              <a:t>Missing images </a:t>
            </a:r>
          </a:p>
          <a:p>
            <a:pPr>
              <a:spcBef>
                <a:spcPts val="2000"/>
              </a:spcBef>
              <a:defRPr>
                <a:latin typeface="Palatino"/>
                <a:ea typeface="Palatino"/>
                <a:cs typeface="Palatino"/>
                <a:sym typeface="Palatino"/>
              </a:defRPr>
            </a:pPr>
            <a:r>
              <a:t>Missing values within image</a:t>
            </a:r>
          </a:p>
        </p:txBody>
      </p:sp>
      <p:pic>
        <p:nvPicPr>
          <p:cNvPr id="141" name="animation-0102aug-bw-1000x1000.gif" descr="animation-0102aug-bw-1000x1000.gif"/>
          <p:cNvPicPr>
            <a:picLocks noChangeAspect="0"/>
          </p:cNvPicPr>
          <p:nvPr/>
        </p:nvPicPr>
        <p:blipFill>
          <a:blip r:embed="rId2">
            <a:extLst/>
          </a:blip>
          <a:stretch>
            <a:fillRect/>
          </a:stretch>
        </p:blipFill>
        <p:spPr>
          <a:xfrm>
            <a:off x="6647674" y="1983633"/>
            <a:ext cx="6055856" cy="6055856"/>
          </a:xfrm>
          <a:prstGeom prst="rect">
            <a:avLst/>
          </a:prstGeom>
          <a:ln w="12700">
            <a:miter lim="400000"/>
          </a:ln>
        </p:spPr>
      </p:pic>
      <p:sp>
        <p:nvSpPr>
          <p:cNvPr id="142" name="100 images of temperature level Indian subcontinent…"/>
          <p:cNvSpPr txBox="1"/>
          <p:nvPr/>
        </p:nvSpPr>
        <p:spPr>
          <a:xfrm>
            <a:off x="7510940" y="7792040"/>
            <a:ext cx="4329324"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sz="1400">
                <a:latin typeface="Palatino"/>
                <a:ea typeface="Palatino"/>
                <a:cs typeface="Palatino"/>
                <a:sym typeface="Palatino"/>
              </a:defRPr>
            </a:pPr>
            <a:r>
              <a:t>100 images of temperature level Indian subcontinent </a:t>
            </a:r>
          </a:p>
          <a:p>
            <a:pPr>
              <a:defRPr b="0" sz="1400">
                <a:latin typeface="Palatino"/>
                <a:ea typeface="Palatino"/>
                <a:cs typeface="Palatino"/>
                <a:sym typeface="Palatino"/>
              </a:defRPr>
            </a:pPr>
            <a:r>
              <a:t>Image interval: 30 mins/image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Preliminaries"/>
          <p:cNvSpPr txBox="1"/>
          <p:nvPr>
            <p:ph type="title"/>
          </p:nvPr>
        </p:nvSpPr>
        <p:spPr>
          <a:prstGeom prst="rect">
            <a:avLst/>
          </a:prstGeom>
        </p:spPr>
        <p:txBody>
          <a:bodyPr/>
          <a:lstStyle>
            <a:lvl1pPr>
              <a:defRPr b="1">
                <a:latin typeface="Palatino"/>
                <a:ea typeface="Palatino"/>
                <a:cs typeface="Palatino"/>
                <a:sym typeface="Palatino"/>
              </a:defRPr>
            </a:lvl1pPr>
          </a:lstStyle>
          <a:p>
            <a:pPr/>
            <a:r>
              <a:t>Preliminaries</a:t>
            </a:r>
          </a:p>
        </p:txBody>
      </p:sp>
      <p:sp>
        <p:nvSpPr>
          <p:cNvPr id="145" name="Forecasting of next frame; using this learning for extreme weather prediction…"/>
          <p:cNvSpPr txBox="1"/>
          <p:nvPr>
            <p:ph type="body" idx="1"/>
          </p:nvPr>
        </p:nvSpPr>
        <p:spPr>
          <a:prstGeom prst="rect">
            <a:avLst/>
          </a:prstGeom>
        </p:spPr>
        <p:txBody>
          <a:bodyPr/>
          <a:lstStyle/>
          <a:p>
            <a:pPr>
              <a:defRPr>
                <a:latin typeface="Palatino"/>
                <a:ea typeface="Palatino"/>
                <a:cs typeface="Palatino"/>
                <a:sym typeface="Palatino"/>
              </a:defRPr>
            </a:pPr>
            <a:r>
              <a:t>Forecasting of next frame; using this learning for extreme weather prediction</a:t>
            </a:r>
          </a:p>
          <a:p>
            <a:pPr>
              <a:defRPr>
                <a:latin typeface="Palatino"/>
                <a:ea typeface="Palatino"/>
                <a:cs typeface="Palatino"/>
                <a:sym typeface="Palatino"/>
              </a:defRPr>
            </a:pPr>
            <a:r>
              <a:t>Convolutional networks with consideration of sequence modelling</a:t>
            </a:r>
          </a:p>
          <a:p>
            <a:pPr lvl="1">
              <a:defRPr>
                <a:latin typeface="Palatino"/>
                <a:ea typeface="Palatino"/>
                <a:cs typeface="Palatino"/>
                <a:sym typeface="Palatino"/>
              </a:defRPr>
            </a:pPr>
            <a:r>
              <a:t>Conv3D (3D filters on multi-channel images)</a:t>
            </a:r>
          </a:p>
          <a:p>
            <a:pPr lvl="1">
              <a:defRPr>
                <a:latin typeface="Palatino"/>
                <a:ea typeface="Palatino"/>
                <a:cs typeface="Palatino"/>
                <a:sym typeface="Palatino"/>
              </a:defRPr>
            </a:pPr>
            <a:r>
              <a:t>ConvLSTM (proposed for the nowcasting problem)</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ConvLSTM architecture"/>
          <p:cNvSpPr txBox="1"/>
          <p:nvPr>
            <p:ph type="title"/>
          </p:nvPr>
        </p:nvSpPr>
        <p:spPr>
          <a:prstGeom prst="rect">
            <a:avLst/>
          </a:prstGeom>
        </p:spPr>
        <p:txBody>
          <a:bodyPr/>
          <a:lstStyle>
            <a:lvl1pPr defTabSz="578358">
              <a:defRPr sz="7919"/>
            </a:lvl1pPr>
          </a:lstStyle>
          <a:p>
            <a:pPr/>
            <a:r>
              <a:t>ConvLSTM architecture</a:t>
            </a:r>
          </a:p>
        </p:txBody>
      </p:sp>
      <p:pic>
        <p:nvPicPr>
          <p:cNvPr id="148" name="K73Fz17AHOlqpr2EyTrlR1gow6PxqscpFhWoZV9mfTG17e6ja_rAD1ha_7QNCA72redokqE2B1Ho7Gyt-WzUR5mJXP_f62dn5hDDpMRpRB5eidZqYNo6HF2-06xRQZtyJa5n7tk.png" descr="K73Fz17AHOlqpr2EyTrlR1gow6PxqscpFhWoZV9mfTG17e6ja_rAD1ha_7QNCA72redokqE2B1Ho7Gyt-WzUR5mJXP_f62dn5hDDpMRpRB5eidZqYNo6HF2-06xRQZtyJa5n7tk.png"/>
          <p:cNvPicPr>
            <a:picLocks noChangeAspect="1"/>
          </p:cNvPicPr>
          <p:nvPr/>
        </p:nvPicPr>
        <p:blipFill>
          <a:blip r:embed="rId2">
            <a:extLst/>
          </a:blip>
          <a:stretch>
            <a:fillRect/>
          </a:stretch>
        </p:blipFill>
        <p:spPr>
          <a:xfrm>
            <a:off x="1143000" y="3441700"/>
            <a:ext cx="10718800" cy="2870200"/>
          </a:xfrm>
          <a:prstGeom prst="rect">
            <a:avLst/>
          </a:prstGeom>
          <a:ln w="12700">
            <a:miter lim="400000"/>
          </a:ln>
        </p:spPr>
      </p:pic>
      <p:sp>
        <p:nvSpPr>
          <p:cNvPr id="149" name="Fig. 4: Groundbreaking architecture of ConvLSTM node, as presented in [1]."/>
          <p:cNvSpPr txBox="1"/>
          <p:nvPr/>
        </p:nvSpPr>
        <p:spPr>
          <a:xfrm>
            <a:off x="3784583" y="6862464"/>
            <a:ext cx="5435634"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ts val="3400"/>
              </a:lnSpc>
              <a:defRPr b="0" i="1" sz="1333">
                <a:latin typeface="Times New Roman"/>
                <a:ea typeface="Times New Roman"/>
                <a:cs typeface="Times New Roman"/>
                <a:sym typeface="Times New Roman"/>
              </a:defRPr>
            </a:lvl1pPr>
          </a:lstStyle>
          <a:p>
            <a:pPr/>
            <a:r>
              <a:t>Fig. 4: Groundbreaking architecture of ConvLSTM node, as presented in [1]. </a:t>
            </a:r>
            <a:endParaRPr i="0" sz="1200">
              <a:latin typeface="Times"/>
              <a:ea typeface="Times"/>
              <a:cs typeface="Times"/>
              <a:sym typeface="Times"/>
            </a:endParaRP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Future Work and Subgoals"/>
          <p:cNvSpPr txBox="1"/>
          <p:nvPr>
            <p:ph type="title"/>
          </p:nvPr>
        </p:nvSpPr>
        <p:spPr>
          <a:prstGeom prst="rect">
            <a:avLst/>
          </a:prstGeom>
        </p:spPr>
        <p:txBody>
          <a:bodyPr/>
          <a:lstStyle>
            <a:lvl1pPr defTabSz="514095">
              <a:defRPr b="1" sz="7040">
                <a:latin typeface="Palatino"/>
                <a:ea typeface="Palatino"/>
                <a:cs typeface="Palatino"/>
                <a:sym typeface="Palatino"/>
              </a:defRPr>
            </a:lvl1pPr>
          </a:lstStyle>
          <a:p>
            <a:pPr/>
            <a:r>
              <a:t>Future Work and Subgoals</a:t>
            </a:r>
          </a:p>
        </p:txBody>
      </p:sp>
      <p:sp>
        <p:nvSpPr>
          <p:cNvPr id="152" name="Once preliminary efficacy of models and approaches established, move on to L2 or L3 products for more relevant data for extreme…"/>
          <p:cNvSpPr txBox="1"/>
          <p:nvPr>
            <p:ph type="body" idx="1"/>
          </p:nvPr>
        </p:nvSpPr>
        <p:spPr>
          <a:xfrm>
            <a:off x="952500" y="2597150"/>
            <a:ext cx="11099800" cy="6286500"/>
          </a:xfrm>
          <a:prstGeom prst="rect">
            <a:avLst/>
          </a:prstGeom>
        </p:spPr>
        <p:txBody>
          <a:bodyPr/>
          <a:lstStyle/>
          <a:p>
            <a:pPr marL="395604" indent="-395604" defTabSz="519937">
              <a:spcBef>
                <a:spcPts val="3700"/>
              </a:spcBef>
              <a:defRPr sz="2848">
                <a:latin typeface="Palatino"/>
                <a:ea typeface="Palatino"/>
                <a:cs typeface="Palatino"/>
                <a:sym typeface="Palatino"/>
              </a:defRPr>
            </a:pPr>
            <a:r>
              <a:t>Once preliminary efficacy of models and approaches established, move on to L2 or L3 products for more relevant data for extreme </a:t>
            </a:r>
          </a:p>
          <a:p>
            <a:pPr marL="395604" indent="-395604" defTabSz="519937">
              <a:spcBef>
                <a:spcPts val="3700"/>
              </a:spcBef>
              <a:defRPr sz="2848">
                <a:latin typeface="Palatino"/>
                <a:ea typeface="Palatino"/>
                <a:cs typeface="Palatino"/>
                <a:sym typeface="Palatino"/>
              </a:defRPr>
            </a:pPr>
            <a:r>
              <a:t>Different approaches for different extreme weather classes; to be discussed with domain experts on-site</a:t>
            </a:r>
          </a:p>
          <a:p>
            <a:pPr lvl="1" marL="791209" indent="-395604" defTabSz="519937">
              <a:spcBef>
                <a:spcPts val="3700"/>
              </a:spcBef>
              <a:defRPr sz="2848">
                <a:latin typeface="Palatino"/>
                <a:ea typeface="Palatino"/>
                <a:cs typeface="Palatino"/>
                <a:sym typeface="Palatino"/>
              </a:defRPr>
            </a:pPr>
            <a:r>
              <a:t>Flood-like conditions due to extreme rainfall</a:t>
            </a:r>
          </a:p>
          <a:p>
            <a:pPr lvl="1" marL="791209" indent="-395604" defTabSz="519937">
              <a:spcBef>
                <a:spcPts val="3700"/>
              </a:spcBef>
              <a:defRPr sz="2848">
                <a:latin typeface="Palatino"/>
                <a:ea typeface="Palatino"/>
                <a:cs typeface="Palatino"/>
                <a:sym typeface="Palatino"/>
              </a:defRPr>
            </a:pPr>
            <a:r>
              <a:t>Tropical Cyclones</a:t>
            </a:r>
          </a:p>
          <a:p>
            <a:pPr lvl="1" marL="791209" indent="-395604" defTabSz="519937">
              <a:spcBef>
                <a:spcPts val="3700"/>
              </a:spcBef>
              <a:defRPr sz="2848">
                <a:latin typeface="Palatino"/>
                <a:ea typeface="Palatino"/>
                <a:cs typeface="Palatino"/>
                <a:sym typeface="Palatino"/>
              </a:defRPr>
            </a:pPr>
            <a:r>
              <a:t>Atmospheric Rivers</a:t>
            </a:r>
          </a:p>
          <a:p>
            <a:pPr lvl="1" marL="791209" indent="-395604" defTabSz="519937">
              <a:spcBef>
                <a:spcPts val="3700"/>
              </a:spcBef>
              <a:defRPr sz="2848">
                <a:latin typeface="Palatino"/>
                <a:ea typeface="Palatino"/>
                <a:cs typeface="Palatino"/>
                <a:sym typeface="Palatino"/>
              </a:defRPr>
            </a:pPr>
            <a:r>
              <a: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